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9"/>
  </p:notesMasterIdLst>
  <p:sldIdLst>
    <p:sldId id="300" r:id="rId5"/>
    <p:sldId id="301" r:id="rId6"/>
    <p:sldId id="267" r:id="rId7"/>
    <p:sldId id="269" r:id="rId8"/>
    <p:sldId id="297" r:id="rId9"/>
    <p:sldId id="298" r:id="rId10"/>
    <p:sldId id="299" r:id="rId11"/>
    <p:sldId id="276" r:id="rId12"/>
    <p:sldId id="277" r:id="rId13"/>
    <p:sldId id="278" r:id="rId14"/>
    <p:sldId id="274" r:id="rId15"/>
    <p:sldId id="285" r:id="rId16"/>
    <p:sldId id="313" r:id="rId17"/>
    <p:sldId id="314" r:id="rId18"/>
    <p:sldId id="310" r:id="rId19"/>
    <p:sldId id="293" r:id="rId20"/>
    <p:sldId id="294" r:id="rId21"/>
    <p:sldId id="296" r:id="rId22"/>
    <p:sldId id="307" r:id="rId23"/>
    <p:sldId id="318" r:id="rId24"/>
    <p:sldId id="317" r:id="rId25"/>
    <p:sldId id="320" r:id="rId26"/>
    <p:sldId id="319" r:id="rId27"/>
    <p:sldId id="309" r:id="rId28"/>
  </p:sldIdLst>
  <p:sldSz cx="12192000" cy="6858000"/>
  <p:notesSz cx="6858000" cy="9144000"/>
  <p:embeddedFontLst>
    <p:embeddedFont>
      <p:font typeface="Assistant" pitchFamily="2" charset="-79"/>
      <p:regular r:id="rId30"/>
      <p:bold r:id="rId31"/>
    </p:embeddedFont>
    <p:embeddedFont>
      <p:font typeface="Nunito" pitchFamily="2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E26E4-27C5-4602-B09E-6B9F85226499}" v="9" dt="2024-06-13T13:46:24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28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te Luken" userId="38aa2824-9f56-4d7f-a07b-4c21bf7f752b" providerId="ADAL" clId="{E9DE26E4-27C5-4602-B09E-6B9F85226499}"/>
    <pc:docChg chg="undo custSel addSld delSld modSld sldOrd">
      <pc:chgData name="Malte Luken" userId="38aa2824-9f56-4d7f-a07b-4c21bf7f752b" providerId="ADAL" clId="{E9DE26E4-27C5-4602-B09E-6B9F85226499}" dt="2024-06-13T13:46:24.466" v="1314" actId="478"/>
      <pc:docMkLst>
        <pc:docMk/>
      </pc:docMkLst>
      <pc:sldChg chg="del">
        <pc:chgData name="Malte Luken" userId="38aa2824-9f56-4d7f-a07b-4c21bf7f752b" providerId="ADAL" clId="{E9DE26E4-27C5-4602-B09E-6B9F85226499}" dt="2024-06-11T07:21:20.382" v="38" actId="47"/>
        <pc:sldMkLst>
          <pc:docMk/>
          <pc:sldMk cId="1470539978" sldId="257"/>
        </pc:sldMkLst>
      </pc:sldChg>
      <pc:sldChg chg="del">
        <pc:chgData name="Malte Luken" userId="38aa2824-9f56-4d7f-a07b-4c21bf7f752b" providerId="ADAL" clId="{E9DE26E4-27C5-4602-B09E-6B9F85226499}" dt="2024-06-11T07:21:20.809" v="39" actId="47"/>
        <pc:sldMkLst>
          <pc:docMk/>
          <pc:sldMk cId="821825529" sldId="259"/>
        </pc:sldMkLst>
      </pc:sldChg>
      <pc:sldChg chg="del">
        <pc:chgData name="Malte Luken" userId="38aa2824-9f56-4d7f-a07b-4c21bf7f752b" providerId="ADAL" clId="{E9DE26E4-27C5-4602-B09E-6B9F85226499}" dt="2024-06-11T07:21:21.335" v="40" actId="47"/>
        <pc:sldMkLst>
          <pc:docMk/>
          <pc:sldMk cId="1882488957" sldId="260"/>
        </pc:sldMkLst>
      </pc:sldChg>
      <pc:sldChg chg="del">
        <pc:chgData name="Malte Luken" userId="38aa2824-9f56-4d7f-a07b-4c21bf7f752b" providerId="ADAL" clId="{E9DE26E4-27C5-4602-B09E-6B9F85226499}" dt="2024-06-11T07:21:21.815" v="41" actId="47"/>
        <pc:sldMkLst>
          <pc:docMk/>
          <pc:sldMk cId="1264486123" sldId="261"/>
        </pc:sldMkLst>
      </pc:sldChg>
      <pc:sldChg chg="del">
        <pc:chgData name="Malte Luken" userId="38aa2824-9f56-4d7f-a07b-4c21bf7f752b" providerId="ADAL" clId="{E9DE26E4-27C5-4602-B09E-6B9F85226499}" dt="2024-06-11T07:21:23.421" v="43" actId="47"/>
        <pc:sldMkLst>
          <pc:docMk/>
          <pc:sldMk cId="1379986578" sldId="263"/>
        </pc:sldMkLst>
      </pc:sldChg>
      <pc:sldChg chg="del">
        <pc:chgData name="Malte Luken" userId="38aa2824-9f56-4d7f-a07b-4c21bf7f752b" providerId="ADAL" clId="{E9DE26E4-27C5-4602-B09E-6B9F85226499}" dt="2024-06-11T07:21:22.370" v="42" actId="47"/>
        <pc:sldMkLst>
          <pc:docMk/>
          <pc:sldMk cId="3998763962" sldId="264"/>
        </pc:sldMkLst>
      </pc:sldChg>
      <pc:sldChg chg="addSp delSp modSp mod">
        <pc:chgData name="Malte Luken" userId="38aa2824-9f56-4d7f-a07b-4c21bf7f752b" providerId="ADAL" clId="{E9DE26E4-27C5-4602-B09E-6B9F85226499}" dt="2024-06-11T07:22:53.325" v="51" actId="1076"/>
        <pc:sldMkLst>
          <pc:docMk/>
          <pc:sldMk cId="891515687" sldId="267"/>
        </pc:sldMkLst>
        <pc:spChg chg="mod">
          <ac:chgData name="Malte Luken" userId="38aa2824-9f56-4d7f-a07b-4c21bf7f752b" providerId="ADAL" clId="{E9DE26E4-27C5-4602-B09E-6B9F85226499}" dt="2024-06-11T07:22:53.325" v="51" actId="1076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Malte Luken" userId="38aa2824-9f56-4d7f-a07b-4c21bf7f752b" providerId="ADAL" clId="{E9DE26E4-27C5-4602-B09E-6B9F85226499}" dt="2024-06-11T07:22:10.728" v="44" actId="478"/>
          <ac:spMkLst>
            <pc:docMk/>
            <pc:sldMk cId="891515687" sldId="267"/>
            <ac:spMk id="3" creationId="{FB0C25BD-626E-7645-8979-9474FF6411F8}"/>
          </ac:spMkLst>
        </pc:spChg>
        <pc:spChg chg="add del mod">
          <ac:chgData name="Malte Luken" userId="38aa2824-9f56-4d7f-a07b-4c21bf7f752b" providerId="ADAL" clId="{E9DE26E4-27C5-4602-B09E-6B9F85226499}" dt="2024-06-11T07:22:38.593" v="48" actId="478"/>
          <ac:spMkLst>
            <pc:docMk/>
            <pc:sldMk cId="891515687" sldId="267"/>
            <ac:spMk id="10" creationId="{5CF7930A-F5DD-2C97-AEAA-346D0C0E99DA}"/>
          </ac:spMkLst>
        </pc:spChg>
        <pc:picChg chg="mod">
          <ac:chgData name="Malte Luken" userId="38aa2824-9f56-4d7f-a07b-4c21bf7f752b" providerId="ADAL" clId="{E9DE26E4-27C5-4602-B09E-6B9F85226499}" dt="2024-06-11T07:22:23.810" v="46" actId="1076"/>
          <ac:picMkLst>
            <pc:docMk/>
            <pc:sldMk cId="891515687" sldId="267"/>
            <ac:picMk id="4" creationId="{F649EC93-D891-DC8E-052E-54D8407F55C5}"/>
          </ac:picMkLst>
        </pc:picChg>
        <pc:picChg chg="mod">
          <ac:chgData name="Malte Luken" userId="38aa2824-9f56-4d7f-a07b-4c21bf7f752b" providerId="ADAL" clId="{E9DE26E4-27C5-4602-B09E-6B9F85226499}" dt="2024-06-11T07:22:34.866" v="47" actId="1076"/>
          <ac:picMkLst>
            <pc:docMk/>
            <pc:sldMk cId="891515687" sldId="267"/>
            <ac:picMk id="5" creationId="{FB5016DE-3127-3CB5-120A-23965D087E91}"/>
          </ac:picMkLst>
        </pc:picChg>
      </pc:sldChg>
      <pc:sldChg chg="delSp modAnim">
        <pc:chgData name="Malte Luken" userId="38aa2824-9f56-4d7f-a07b-4c21bf7f752b" providerId="ADAL" clId="{E9DE26E4-27C5-4602-B09E-6B9F85226499}" dt="2024-06-13T13:46:24.466" v="1314" actId="478"/>
        <pc:sldMkLst>
          <pc:docMk/>
          <pc:sldMk cId="2004543716" sldId="297"/>
        </pc:sldMkLst>
        <pc:picChg chg="del">
          <ac:chgData name="Malte Luken" userId="38aa2824-9f56-4d7f-a07b-4c21bf7f752b" providerId="ADAL" clId="{E9DE26E4-27C5-4602-B09E-6B9F85226499}" dt="2024-06-13T13:46:24.466" v="1314" actId="478"/>
          <ac:picMkLst>
            <pc:docMk/>
            <pc:sldMk cId="2004543716" sldId="297"/>
            <ac:picMk id="4" creationId="{E0B892A6-81AE-EF99-7E61-008FC10E4ADA}"/>
          </ac:picMkLst>
        </pc:picChg>
      </pc:sldChg>
      <pc:sldChg chg="modSp mod">
        <pc:chgData name="Malte Luken" userId="38aa2824-9f56-4d7f-a07b-4c21bf7f752b" providerId="ADAL" clId="{E9DE26E4-27C5-4602-B09E-6B9F85226499}" dt="2024-06-11T07:21:06.507" v="36" actId="20577"/>
        <pc:sldMkLst>
          <pc:docMk/>
          <pc:sldMk cId="2093500927" sldId="300"/>
        </pc:sldMkLst>
        <pc:spChg chg="mod">
          <ac:chgData name="Malte Luken" userId="38aa2824-9f56-4d7f-a07b-4c21bf7f752b" providerId="ADAL" clId="{E9DE26E4-27C5-4602-B09E-6B9F85226499}" dt="2024-06-11T07:21:06.507" v="36" actId="20577"/>
          <ac:spMkLst>
            <pc:docMk/>
            <pc:sldMk cId="2093500927" sldId="300"/>
            <ac:spMk id="3" creationId="{95351D73-34B0-D9CC-76B0-3B1260519BC5}"/>
          </ac:spMkLst>
        </pc:spChg>
      </pc:sldChg>
      <pc:sldChg chg="modSp mod">
        <pc:chgData name="Malte Luken" userId="38aa2824-9f56-4d7f-a07b-4c21bf7f752b" providerId="ADAL" clId="{E9DE26E4-27C5-4602-B09E-6B9F85226499}" dt="2024-06-11T07:26:56.481" v="150" actId="403"/>
        <pc:sldMkLst>
          <pc:docMk/>
          <pc:sldMk cId="4052506362" sldId="301"/>
        </pc:sldMkLst>
        <pc:spChg chg="mod">
          <ac:chgData name="Malte Luken" userId="38aa2824-9f56-4d7f-a07b-4c21bf7f752b" providerId="ADAL" clId="{E9DE26E4-27C5-4602-B09E-6B9F85226499}" dt="2024-06-11T07:26:56.481" v="150" actId="403"/>
          <ac:spMkLst>
            <pc:docMk/>
            <pc:sldMk cId="4052506362" sldId="301"/>
            <ac:spMk id="5" creationId="{288AF0E6-F81F-3831-F598-11FEB34B6959}"/>
          </ac:spMkLst>
        </pc:spChg>
      </pc:sldChg>
      <pc:sldChg chg="del">
        <pc:chgData name="Malte Luken" userId="38aa2824-9f56-4d7f-a07b-4c21bf7f752b" providerId="ADAL" clId="{E9DE26E4-27C5-4602-B09E-6B9F85226499}" dt="2024-06-13T13:46:10.864" v="1310" actId="47"/>
        <pc:sldMkLst>
          <pc:docMk/>
          <pc:sldMk cId="635521723" sldId="303"/>
        </pc:sldMkLst>
      </pc:sldChg>
      <pc:sldChg chg="modSp del mod">
        <pc:chgData name="Malte Luken" userId="38aa2824-9f56-4d7f-a07b-4c21bf7f752b" providerId="ADAL" clId="{E9DE26E4-27C5-4602-B09E-6B9F85226499}" dt="2024-06-13T13:45:54.112" v="1309" actId="47"/>
        <pc:sldMkLst>
          <pc:docMk/>
          <pc:sldMk cId="4268943788" sldId="304"/>
        </pc:sldMkLst>
        <pc:spChg chg="mod">
          <ac:chgData name="Malte Luken" userId="38aa2824-9f56-4d7f-a07b-4c21bf7f752b" providerId="ADAL" clId="{E9DE26E4-27C5-4602-B09E-6B9F85226499}" dt="2024-06-11T07:37:39.133" v="207" actId="207"/>
          <ac:spMkLst>
            <pc:docMk/>
            <pc:sldMk cId="4268943788" sldId="304"/>
            <ac:spMk id="5" creationId="{202EC366-2B9B-05CD-856A-E75D3DEDFE82}"/>
          </ac:spMkLst>
        </pc:spChg>
      </pc:sldChg>
      <pc:sldChg chg="del ord">
        <pc:chgData name="Malte Luken" userId="38aa2824-9f56-4d7f-a07b-4c21bf7f752b" providerId="ADAL" clId="{E9DE26E4-27C5-4602-B09E-6B9F85226499}" dt="2024-06-13T13:46:15.185" v="1311" actId="47"/>
        <pc:sldMkLst>
          <pc:docMk/>
          <pc:sldMk cId="976751917" sldId="311"/>
        </pc:sldMkLst>
      </pc:sldChg>
      <pc:sldChg chg="del">
        <pc:chgData name="Malte Luken" userId="38aa2824-9f56-4d7f-a07b-4c21bf7f752b" providerId="ADAL" clId="{E9DE26E4-27C5-4602-B09E-6B9F85226499}" dt="2024-06-13T13:46:18.512" v="1313" actId="47"/>
        <pc:sldMkLst>
          <pc:docMk/>
          <pc:sldMk cId="3473953475" sldId="312"/>
        </pc:sldMkLst>
      </pc:sldChg>
      <pc:sldChg chg="del">
        <pc:chgData name="Malte Luken" userId="38aa2824-9f56-4d7f-a07b-4c21bf7f752b" providerId="ADAL" clId="{E9DE26E4-27C5-4602-B09E-6B9F85226499}" dt="2024-06-11T07:21:19.831" v="37" actId="47"/>
        <pc:sldMkLst>
          <pc:docMk/>
          <pc:sldMk cId="2705972739" sldId="315"/>
        </pc:sldMkLst>
      </pc:sldChg>
      <pc:sldChg chg="modSp del mod">
        <pc:chgData name="Malte Luken" userId="38aa2824-9f56-4d7f-a07b-4c21bf7f752b" providerId="ADAL" clId="{E9DE26E4-27C5-4602-B09E-6B9F85226499}" dt="2024-06-13T13:46:17.492" v="1312" actId="47"/>
        <pc:sldMkLst>
          <pc:docMk/>
          <pc:sldMk cId="1064890023" sldId="316"/>
        </pc:sldMkLst>
        <pc:spChg chg="mod">
          <ac:chgData name="Malte Luken" userId="38aa2824-9f56-4d7f-a07b-4c21bf7f752b" providerId="ADAL" clId="{E9DE26E4-27C5-4602-B09E-6B9F85226499}" dt="2024-06-11T08:10:12.394" v="1306" actId="20577"/>
          <ac:spMkLst>
            <pc:docMk/>
            <pc:sldMk cId="1064890023" sldId="316"/>
            <ac:spMk id="2" creationId="{C113D89E-9236-9094-F721-27D64D8CCCA5}"/>
          </ac:spMkLst>
        </pc:spChg>
        <pc:picChg chg="mod">
          <ac:chgData name="Malte Luken" userId="38aa2824-9f56-4d7f-a07b-4c21bf7f752b" providerId="ADAL" clId="{E9DE26E4-27C5-4602-B09E-6B9F85226499}" dt="2024-06-11T08:09:55.387" v="1304" actId="1076"/>
          <ac:picMkLst>
            <pc:docMk/>
            <pc:sldMk cId="1064890023" sldId="316"/>
            <ac:picMk id="4" creationId="{8303DEAD-AABF-D4A5-DA6F-4811F2FA54CB}"/>
          </ac:picMkLst>
        </pc:picChg>
        <pc:picChg chg="mod">
          <ac:chgData name="Malte Luken" userId="38aa2824-9f56-4d7f-a07b-4c21bf7f752b" providerId="ADAL" clId="{E9DE26E4-27C5-4602-B09E-6B9F85226499}" dt="2024-06-11T08:09:55.387" v="1304" actId="1076"/>
          <ac:picMkLst>
            <pc:docMk/>
            <pc:sldMk cId="1064890023" sldId="316"/>
            <ac:picMk id="5" creationId="{CE086859-9475-F0D0-F2E2-7B2F1A3EB735}"/>
          </ac:picMkLst>
        </pc:picChg>
      </pc:sldChg>
      <pc:sldChg chg="addSp delSp modSp new mod ord modClrScheme chgLayout">
        <pc:chgData name="Malte Luken" userId="38aa2824-9f56-4d7f-a07b-4c21bf7f752b" providerId="ADAL" clId="{E9DE26E4-27C5-4602-B09E-6B9F85226499}" dt="2024-06-11T08:00:59.703" v="664" actId="404"/>
        <pc:sldMkLst>
          <pc:docMk/>
          <pc:sldMk cId="3726502094" sldId="317"/>
        </pc:sldMkLst>
        <pc:spChg chg="del mod ord">
          <ac:chgData name="Malte Luken" userId="38aa2824-9f56-4d7f-a07b-4c21bf7f752b" providerId="ADAL" clId="{E9DE26E4-27C5-4602-B09E-6B9F85226499}" dt="2024-06-11T07:31:32.796" v="154" actId="700"/>
          <ac:spMkLst>
            <pc:docMk/>
            <pc:sldMk cId="3726502094" sldId="317"/>
            <ac:spMk id="2" creationId="{DF703D5B-707E-B771-9382-939B99919EDC}"/>
          </ac:spMkLst>
        </pc:spChg>
        <pc:spChg chg="del mod ord">
          <ac:chgData name="Malte Luken" userId="38aa2824-9f56-4d7f-a07b-4c21bf7f752b" providerId="ADAL" clId="{E9DE26E4-27C5-4602-B09E-6B9F85226499}" dt="2024-06-11T07:31:32.796" v="154" actId="700"/>
          <ac:spMkLst>
            <pc:docMk/>
            <pc:sldMk cId="3726502094" sldId="317"/>
            <ac:spMk id="3" creationId="{5BAB97F7-37EB-1209-0E25-A44DF7944AFE}"/>
          </ac:spMkLst>
        </pc:spChg>
        <pc:spChg chg="add mod ord">
          <ac:chgData name="Malte Luken" userId="38aa2824-9f56-4d7f-a07b-4c21bf7f752b" providerId="ADAL" clId="{E9DE26E4-27C5-4602-B09E-6B9F85226499}" dt="2024-06-11T07:39:17.745" v="237" actId="20577"/>
          <ac:spMkLst>
            <pc:docMk/>
            <pc:sldMk cId="3726502094" sldId="317"/>
            <ac:spMk id="4" creationId="{DA8D2E68-E595-77FE-7318-D18517F29343}"/>
          </ac:spMkLst>
        </pc:spChg>
        <pc:spChg chg="add mod ord">
          <ac:chgData name="Malte Luken" userId="38aa2824-9f56-4d7f-a07b-4c21bf7f752b" providerId="ADAL" clId="{E9DE26E4-27C5-4602-B09E-6B9F85226499}" dt="2024-06-11T08:00:59.703" v="664" actId="404"/>
          <ac:spMkLst>
            <pc:docMk/>
            <pc:sldMk cId="3726502094" sldId="317"/>
            <ac:spMk id="5" creationId="{4224C45A-48D1-6350-CE75-BED3B6744279}"/>
          </ac:spMkLst>
        </pc:spChg>
      </pc:sldChg>
      <pc:sldChg chg="modSp new mod ord">
        <pc:chgData name="Malte Luken" userId="38aa2824-9f56-4d7f-a07b-4c21bf7f752b" providerId="ADAL" clId="{E9DE26E4-27C5-4602-B09E-6B9F85226499}" dt="2024-06-11T07:32:26.451" v="204"/>
        <pc:sldMkLst>
          <pc:docMk/>
          <pc:sldMk cId="512508757" sldId="318"/>
        </pc:sldMkLst>
        <pc:spChg chg="mod">
          <ac:chgData name="Malte Luken" userId="38aa2824-9f56-4d7f-a07b-4c21bf7f752b" providerId="ADAL" clId="{E9DE26E4-27C5-4602-B09E-6B9F85226499}" dt="2024-06-11T07:32:11.204" v="196" actId="20577"/>
          <ac:spMkLst>
            <pc:docMk/>
            <pc:sldMk cId="512508757" sldId="318"/>
            <ac:spMk id="2" creationId="{FAA23421-7E87-E318-CF13-F654D17F6220}"/>
          </ac:spMkLst>
        </pc:spChg>
      </pc:sldChg>
      <pc:sldChg chg="modSp new mod">
        <pc:chgData name="Malte Luken" userId="38aa2824-9f56-4d7f-a07b-4c21bf7f752b" providerId="ADAL" clId="{E9DE26E4-27C5-4602-B09E-6B9F85226499}" dt="2024-06-11T08:06:14.464" v="942" actId="20577"/>
        <pc:sldMkLst>
          <pc:docMk/>
          <pc:sldMk cId="1810370318" sldId="319"/>
        </pc:sldMkLst>
        <pc:spChg chg="mod">
          <ac:chgData name="Malte Luken" userId="38aa2824-9f56-4d7f-a07b-4c21bf7f752b" providerId="ADAL" clId="{E9DE26E4-27C5-4602-B09E-6B9F85226499}" dt="2024-06-11T08:01:28.561" v="666"/>
          <ac:spMkLst>
            <pc:docMk/>
            <pc:sldMk cId="1810370318" sldId="319"/>
            <ac:spMk id="2" creationId="{95202DF9-3F61-5EB1-F93C-8F5785C2EF04}"/>
          </ac:spMkLst>
        </pc:spChg>
        <pc:spChg chg="mod">
          <ac:chgData name="Malte Luken" userId="38aa2824-9f56-4d7f-a07b-4c21bf7f752b" providerId="ADAL" clId="{E9DE26E4-27C5-4602-B09E-6B9F85226499}" dt="2024-06-11T08:06:14.464" v="942" actId="20577"/>
          <ac:spMkLst>
            <pc:docMk/>
            <pc:sldMk cId="1810370318" sldId="319"/>
            <ac:spMk id="3" creationId="{A30E9E48-2302-119A-0C54-C0215C69D4FC}"/>
          </ac:spMkLst>
        </pc:spChg>
      </pc:sldChg>
      <pc:sldChg chg="modSp add mod ord">
        <pc:chgData name="Malte Luken" userId="38aa2824-9f56-4d7f-a07b-4c21bf7f752b" providerId="ADAL" clId="{E9DE26E4-27C5-4602-B09E-6B9F85226499}" dt="2024-06-11T08:09:18.187" v="1285" actId="20577"/>
        <pc:sldMkLst>
          <pc:docMk/>
          <pc:sldMk cId="126978418" sldId="320"/>
        </pc:sldMkLst>
        <pc:spChg chg="mod">
          <ac:chgData name="Malte Luken" userId="38aa2824-9f56-4d7f-a07b-4c21bf7f752b" providerId="ADAL" clId="{E9DE26E4-27C5-4602-B09E-6B9F85226499}" dt="2024-06-11T08:09:18.187" v="1285" actId="20577"/>
          <ac:spMkLst>
            <pc:docMk/>
            <pc:sldMk cId="126978418" sldId="320"/>
            <ac:spMk id="3" creationId="{A30E9E48-2302-119A-0C54-C0215C69D4FC}"/>
          </ac:spMkLst>
        </pc:spChg>
      </pc:sldChg>
      <pc:sldChg chg="new del">
        <pc:chgData name="Malte Luken" userId="38aa2824-9f56-4d7f-a07b-4c21bf7f752b" providerId="ADAL" clId="{E9DE26E4-27C5-4602-B09E-6B9F85226499}" dt="2024-06-11T11:32:01.700" v="1308" actId="47"/>
        <pc:sldMkLst>
          <pc:docMk/>
          <pc:sldMk cId="85513063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83CF-5350-4392-BEAE-EFDBD43F4370}" type="datetimeFigureOut">
              <a:rPr lang="en-NL" smtClean="0"/>
              <a:t>13/06/2024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6948A-8891-4361-BFEE-F4B088986C4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415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Let’s stay</a:t>
            </a:r>
            <a:br>
              <a:rPr lang="en-US"/>
            </a:br>
            <a:r>
              <a:rPr lang="en-US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www.eScienceCenter.nl</a:t>
            </a:r>
            <a:endParaRPr lang="nl-NL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err="1"/>
              <a:t>info@esciencecenter.com</a:t>
            </a:r>
            <a:endParaRPr lang="nl-NL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/>
              <a:t>Click </a:t>
            </a: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edit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mlr.press/v202/radford23a.html" TargetMode="External"/><Relationship Id="rId3" Type="http://schemas.openxmlformats.org/officeDocument/2006/relationships/hyperlink" Target="https://doi.org/10.1177/1529100619832930" TargetMode="External"/><Relationship Id="rId7" Type="http://schemas.openxmlformats.org/officeDocument/2006/relationships/hyperlink" Target="https://doi.org/10.24963/ijcai.2022/173" TargetMode="External"/><Relationship Id="rId2" Type="http://schemas.openxmlformats.org/officeDocument/2006/relationships/hyperlink" Target="https://doi.org/10.48550/arXiv.2104.12250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1109/TAFFC.2015.2457417" TargetMode="External"/><Relationship Id="rId11" Type="http://schemas.openxmlformats.org/officeDocument/2006/relationships/hyperlink" Target="https://doi.org/10.1111/pops.12693" TargetMode="External"/><Relationship Id="rId5" Type="http://schemas.openxmlformats.org/officeDocument/2006/relationships/hyperlink" Target="https://github.com/timesler/facenet-pytorch" TargetMode="External"/><Relationship Id="rId10" Type="http://schemas.openxmlformats.org/officeDocument/2006/relationships/hyperlink" Target="https://doi.org/10.1109/LSP.2016.2603342" TargetMode="External"/><Relationship Id="rId4" Type="http://schemas.openxmlformats.org/officeDocument/2006/relationships/hyperlink" Target="https://doi.org/10.21437/Interspeech.2023-105" TargetMode="External"/><Relationship Id="rId9" Type="http://schemas.openxmlformats.org/officeDocument/2006/relationships/hyperlink" Target="https://doi.org/10.1109/CVPR.2015.729868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tel:+31%2020%204604770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ata-loader-python" TargetMode="External"/><Relationship Id="rId2" Type="http://schemas.openxmlformats.org/officeDocument/2006/relationships/hyperlink" Target="https://tinyurl.com/german-debat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inyurl.com/data-loader-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1234/osf.io/56svb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20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A645-72B0-4D57-A78B-477BF341CA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Multimodal Emotion Expression Capture</a:t>
            </a:r>
            <a:br>
              <a:rPr lang="en-US"/>
            </a:br>
            <a:r>
              <a:rPr lang="en-US"/>
              <a:t>Workshop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51D73-34B0-D9CC-76B0-3B1260519B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SICSS Amsterdam, 11-06-2024</a:t>
            </a:r>
          </a:p>
          <a:p>
            <a:r>
              <a:rPr lang="en-US" dirty="0">
                <a:solidFill>
                  <a:schemeClr val="bg1"/>
                </a:solidFill>
              </a:rPr>
              <a:t>Malte L</a:t>
            </a:r>
            <a:r>
              <a:rPr lang="de-DE" dirty="0" err="1">
                <a:solidFill>
                  <a:schemeClr val="bg1"/>
                </a:solidFill>
              </a:rPr>
              <a:t>üken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5A8C6017-F4AF-7D60-DBC2-0DE9433D7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77" y="5686301"/>
            <a:ext cx="3850702" cy="523783"/>
          </a:xfrm>
          <a:prstGeom prst="rect">
            <a:avLst/>
          </a:prstGeom>
        </p:spPr>
      </p:pic>
      <p:pic>
        <p:nvPicPr>
          <p:cNvPr id="5" name="Picture 4" descr="Text, background pattern&#10;&#10;Description automatically generated">
            <a:extLst>
              <a:ext uri="{FF2B5EF4-FFF2-40B4-BE49-F238E27FC236}">
                <a16:creationId xmlns:a16="http://schemas.microsoft.com/office/drawing/2014/main" id="{8597CC86-20F8-6D00-865D-D45A92D0D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584" y="5686301"/>
            <a:ext cx="2351952" cy="4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58E5-DBEB-9727-AC1E-60B0EF30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MEXCA pipeline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CC020-22F7-8814-E861-B4010004E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65" y="1819726"/>
            <a:ext cx="519248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b="1" err="1"/>
              <a:t>VoiceExtractor</a:t>
            </a:r>
            <a:r>
              <a:rPr lang="en-US" sz="1600"/>
              <a:t>: Takes the audio file as input</a:t>
            </a:r>
          </a:p>
          <a:p>
            <a:pPr marL="0" indent="0">
              <a:buNone/>
            </a:pPr>
            <a:r>
              <a:rPr lang="en-US" sz="1600"/>
              <a:t>Extracts voice features from extended Geneva Minimalistic Acoustic Parameter Set (</a:t>
            </a:r>
            <a:r>
              <a:rPr lang="en-US" sz="1600" err="1"/>
              <a:t>eGeMAPS</a:t>
            </a:r>
            <a:r>
              <a:rPr lang="en-US" sz="1600"/>
              <a:t>)</a:t>
            </a:r>
          </a:p>
          <a:p>
            <a:pPr marL="0" indent="0">
              <a:buNone/>
            </a:pPr>
            <a:r>
              <a:rPr lang="en-US" sz="1600" b="1" err="1"/>
              <a:t>AudioTranscriber</a:t>
            </a:r>
            <a:r>
              <a:rPr lang="en-US" sz="1600"/>
              <a:t>: Takes the audio file and speech segments as input.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/>
              <a:t>Transcribes the speech segments to text using a pretrained Whisper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/>
              <a:t>Transcriptions are aligned with speaker segments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/>
              <a:t>Transcriptions are split into sentences with regular expression</a:t>
            </a:r>
          </a:p>
          <a:p>
            <a:pPr marL="0" indent="0">
              <a:buNone/>
            </a:pPr>
            <a:r>
              <a:rPr lang="en-US" sz="1600" b="1" err="1"/>
              <a:t>SentimentExtractor</a:t>
            </a:r>
            <a:r>
              <a:rPr lang="en-US" sz="1600" b="1"/>
              <a:t>:</a:t>
            </a:r>
            <a:r>
              <a:rPr lang="en-US" sz="1600"/>
              <a:t> Takes the transcribed text sentences as input </a:t>
            </a:r>
          </a:p>
          <a:p>
            <a:pPr marL="0" indent="0">
              <a:buNone/>
            </a:pPr>
            <a:r>
              <a:rPr lang="en-US" sz="1600"/>
              <a:t>Predicts sentiment scores (positive, negative, neutral) for each sentence using a pretrained multilingual </a:t>
            </a:r>
            <a:r>
              <a:rPr lang="en-US" sz="1600" err="1"/>
              <a:t>RoBERTa</a:t>
            </a:r>
            <a:r>
              <a:rPr lang="en-US" sz="1600"/>
              <a:t> model.</a:t>
            </a:r>
            <a:endParaRPr lang="en-NL" sz="160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CC3FC068-7D99-4293-7DFF-EE744DF0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34" y="1020888"/>
            <a:ext cx="4382761" cy="230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8CE166-6CA2-2181-22AA-FC1AB822DE38}"/>
              </a:ext>
            </a:extLst>
          </p:cNvPr>
          <p:cNvSpPr txBox="1"/>
          <p:nvPr/>
        </p:nvSpPr>
        <p:spPr>
          <a:xfrm>
            <a:off x="6819035" y="5271835"/>
            <a:ext cx="39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“This is the finest deal we’ve ever seen!”</a:t>
            </a:r>
            <a:endParaRPr lang="en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0FB424-5F00-6E39-0720-B8A387DB10AB}"/>
              </a:ext>
            </a:extLst>
          </p:cNvPr>
          <p:cNvCxnSpPr>
            <a:cxnSpLocks/>
          </p:cNvCxnSpPr>
          <p:nvPr/>
        </p:nvCxnSpPr>
        <p:spPr>
          <a:xfrm>
            <a:off x="7976861" y="5596160"/>
            <a:ext cx="56499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42BC10-A1FF-42BF-B14D-AF2E8660EB63}"/>
              </a:ext>
            </a:extLst>
          </p:cNvPr>
          <p:cNvCxnSpPr>
            <a:cxnSpLocks/>
          </p:cNvCxnSpPr>
          <p:nvPr/>
        </p:nvCxnSpPr>
        <p:spPr>
          <a:xfrm flipV="1">
            <a:off x="8382984" y="3326403"/>
            <a:ext cx="0" cy="5553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63A65-0D39-D3FA-B0BF-1F1DDD190FFF}"/>
              </a:ext>
            </a:extLst>
          </p:cNvPr>
          <p:cNvCxnSpPr>
            <a:cxnSpLocks/>
          </p:cNvCxnSpPr>
          <p:nvPr/>
        </p:nvCxnSpPr>
        <p:spPr>
          <a:xfrm>
            <a:off x="9368175" y="4684088"/>
            <a:ext cx="0" cy="5926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Voice with solid fill">
            <a:extLst>
              <a:ext uri="{FF2B5EF4-FFF2-40B4-BE49-F238E27FC236}">
                <a16:creationId xmlns:a16="http://schemas.microsoft.com/office/drawing/2014/main" id="{363684FE-AF1F-A010-7DFB-26E79CA62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9858" y="3775516"/>
            <a:ext cx="1047206" cy="1047206"/>
          </a:xfrm>
          <a:prstGeom prst="rect">
            <a:avLst/>
          </a:prstGeom>
        </p:spPr>
      </p:pic>
      <p:pic>
        <p:nvPicPr>
          <p:cNvPr id="25" name="Graphic 24" descr="Voice with solid fill">
            <a:extLst>
              <a:ext uri="{FF2B5EF4-FFF2-40B4-BE49-F238E27FC236}">
                <a16:creationId xmlns:a16="http://schemas.microsoft.com/office/drawing/2014/main" id="{721F655D-CD2B-E38C-10BF-D0F4EE9E2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6861" y="3775516"/>
            <a:ext cx="1047206" cy="1047206"/>
          </a:xfrm>
          <a:prstGeom prst="rect">
            <a:avLst/>
          </a:prstGeom>
        </p:spPr>
      </p:pic>
      <p:pic>
        <p:nvPicPr>
          <p:cNvPr id="26" name="Graphic 25" descr="Voice with solid fill">
            <a:extLst>
              <a:ext uri="{FF2B5EF4-FFF2-40B4-BE49-F238E27FC236}">
                <a16:creationId xmlns:a16="http://schemas.microsoft.com/office/drawing/2014/main" id="{505BDF10-8B25-0551-D872-C1D818B08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3864" y="3775516"/>
            <a:ext cx="1047206" cy="1047206"/>
          </a:xfrm>
          <a:prstGeom prst="rect">
            <a:avLst/>
          </a:prstGeom>
        </p:spPr>
      </p:pic>
      <p:pic>
        <p:nvPicPr>
          <p:cNvPr id="27" name="Graphic 26" descr="Voice with solid fill">
            <a:extLst>
              <a:ext uri="{FF2B5EF4-FFF2-40B4-BE49-F238E27FC236}">
                <a16:creationId xmlns:a16="http://schemas.microsoft.com/office/drawing/2014/main" id="{6A75336C-265C-BE0F-0506-C12057A140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30867" y="3775516"/>
            <a:ext cx="1047206" cy="1047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97B963-0207-5B97-EA41-4744A38E00BA}"/>
              </a:ext>
            </a:extLst>
          </p:cNvPr>
          <p:cNvSpPr txBox="1"/>
          <p:nvPr/>
        </p:nvSpPr>
        <p:spPr>
          <a:xfrm>
            <a:off x="10720771" y="5271835"/>
            <a:ext cx="90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(0.84)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19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5B5E-93FA-86BC-38B3-8AAAD992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63F63-FDE5-F5CC-FC71-FC99F34B5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0523" cy="4351338"/>
          </a:xfrm>
        </p:spPr>
        <p:txBody>
          <a:bodyPr/>
          <a:lstStyle/>
          <a:p>
            <a:r>
              <a:rPr lang="en-US"/>
              <a:t>Python package:</a:t>
            </a:r>
          </a:p>
          <a:p>
            <a:pPr lvl="1"/>
            <a:r>
              <a:rPr lang="en-US"/>
              <a:t>pip install </a:t>
            </a:r>
            <a:r>
              <a:rPr lang="en-US" err="1"/>
              <a:t>mexca</a:t>
            </a:r>
            <a:endParaRPr lang="en-US"/>
          </a:p>
          <a:p>
            <a:pPr lvl="1"/>
            <a:r>
              <a:rPr lang="en-US"/>
              <a:t>github.com/</a:t>
            </a:r>
            <a:r>
              <a:rPr lang="en-US" err="1"/>
              <a:t>mexca</a:t>
            </a:r>
            <a:r>
              <a:rPr lang="en-US"/>
              <a:t>/</a:t>
            </a:r>
            <a:r>
              <a:rPr lang="en-US" err="1"/>
              <a:t>mexca</a:t>
            </a:r>
            <a:endParaRPr lang="en-US"/>
          </a:p>
          <a:p>
            <a:r>
              <a:rPr lang="en-US"/>
              <a:t>Easy installation via Docker containers for exploration and testing</a:t>
            </a:r>
          </a:p>
          <a:p>
            <a:r>
              <a:rPr lang="en-US"/>
              <a:t>Full installation for large scale data processing</a:t>
            </a:r>
          </a:p>
          <a:p>
            <a:r>
              <a:rPr lang="en-US"/>
              <a:t>Components can use GPU acceleration if available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9745A617-ACA8-1BE5-EFA5-ADE6F5D1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27" y="484964"/>
            <a:ext cx="4303651" cy="61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AFD7-BDB1-252C-E231-CDB73A2D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short example</a:t>
            </a:r>
            <a:endParaRPr lang="en-NL"/>
          </a:p>
        </p:txBody>
      </p:sp>
      <p:pic>
        <p:nvPicPr>
          <p:cNvPr id="4" name="demo_large">
            <a:hlinkClick r:id="" action="ppaction://media"/>
            <a:extLst>
              <a:ext uri="{FF2B5EF4-FFF2-40B4-BE49-F238E27FC236}">
                <a16:creationId xmlns:a16="http://schemas.microsoft.com/office/drawing/2014/main" id="{7A8BF5DB-77CB-8769-A381-2450720EC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18156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AFD7-BDB1-252C-E231-CDB73A2D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short example</a:t>
            </a:r>
            <a:endParaRPr lang="en-NL" dirty="0"/>
          </a:p>
        </p:txBody>
      </p:sp>
      <p:pic>
        <p:nvPicPr>
          <p:cNvPr id="13" name="Picture 12" descr="A person in a pink jacket&#10;&#10;Description automatically generated">
            <a:extLst>
              <a:ext uri="{FF2B5EF4-FFF2-40B4-BE49-F238E27FC236}">
                <a16:creationId xmlns:a16="http://schemas.microsoft.com/office/drawing/2014/main" id="{F93BCA76-83AA-FFE3-A3DE-95CC028C1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7709"/>
            <a:ext cx="5101559" cy="3826169"/>
          </a:xfrm>
          <a:prstGeom prst="rect">
            <a:avLst/>
          </a:prstGeom>
        </p:spPr>
      </p:pic>
      <p:pic>
        <p:nvPicPr>
          <p:cNvPr id="15" name="Picture 14" descr="A person in a pink jacket&#10;&#10;Description automatically generated">
            <a:extLst>
              <a:ext uri="{FF2B5EF4-FFF2-40B4-BE49-F238E27FC236}">
                <a16:creationId xmlns:a16="http://schemas.microsoft.com/office/drawing/2014/main" id="{CB47167E-74B6-0C2D-1AF4-8A13D6F46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59" y="1927708"/>
            <a:ext cx="5101559" cy="38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AFD7-BDB1-252C-E231-CDB73A2D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short example</a:t>
            </a:r>
            <a:endParaRPr lang="en-NL" dirty="0"/>
          </a:p>
        </p:txBody>
      </p:sp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968CF567-3F12-4E24-AA68-C91E69EB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94" y="1690688"/>
            <a:ext cx="5306008" cy="39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4775-AD0F-42ED-0DD7-6BC323B8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MEXCA to large data sets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8178-78D1-13C4-FDD1-3C84F4EE0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GPUs for faster inference (e.g., via high-performance computing or cloud infrastructure)</a:t>
            </a:r>
          </a:p>
          <a:p>
            <a:r>
              <a:rPr lang="en-US" sz="2400" dirty="0"/>
              <a:t>Split long videos to avoid memory issues</a:t>
            </a:r>
          </a:p>
          <a:p>
            <a:r>
              <a:rPr lang="en-US" sz="2400" dirty="0"/>
              <a:t>Check for video and audio quality</a:t>
            </a:r>
          </a:p>
          <a:p>
            <a:pPr lvl="1"/>
            <a:r>
              <a:rPr lang="en-US" sz="2000" dirty="0"/>
              <a:t>Video and audio resolution should be sufficient (640 to 1920 </a:t>
            </a:r>
            <a:r>
              <a:rPr lang="en-US" sz="2000" dirty="0" err="1"/>
              <a:t>px</a:t>
            </a:r>
            <a:r>
              <a:rPr lang="en-US" sz="2000" dirty="0"/>
              <a:t>, &gt; 16000 Hz)</a:t>
            </a:r>
          </a:p>
          <a:p>
            <a:pPr lvl="1"/>
            <a:r>
              <a:rPr lang="en-US" sz="2000" dirty="0"/>
              <a:t>Faces should have sufficient size for accurate AU predictions (&gt; 45 </a:t>
            </a:r>
            <a:r>
              <a:rPr lang="en-US" sz="2000" dirty="0" err="1"/>
              <a:t>px</a:t>
            </a:r>
            <a:r>
              <a:rPr lang="en-US" sz="2000" dirty="0"/>
              <a:t>)</a:t>
            </a:r>
          </a:p>
          <a:p>
            <a:r>
              <a:rPr lang="en-US" sz="2400" dirty="0"/>
              <a:t>Check for number of faces and speakers (&lt; 10)</a:t>
            </a:r>
          </a:p>
          <a:p>
            <a:r>
              <a:rPr lang="en-US" sz="2400" dirty="0"/>
              <a:t>Check for spoken languages (most common/Western languages supported)</a:t>
            </a:r>
          </a:p>
          <a:p>
            <a:r>
              <a:rPr lang="en-US" sz="2400" dirty="0"/>
              <a:t>Facial analysis and transcription take most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4245611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417C-2170-BA59-3EB5-E043AAD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1319-4FB2-C94C-A98B-C5A54183E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MEXCA enables researchers to capture emotion expressions from three modalities on a fine time scale in the “wild”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/>
              <a:t>Opens new avenues in emotion research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Limitations</a:t>
            </a:r>
            <a:r>
              <a:rPr lang="en-US"/>
              <a:t>:</a:t>
            </a:r>
          </a:p>
          <a:p>
            <a:r>
              <a:rPr lang="en-US" sz="2400"/>
              <a:t>Video and sound quality</a:t>
            </a:r>
          </a:p>
          <a:p>
            <a:r>
              <a:rPr lang="en-US" sz="2400"/>
              <a:t>Number of faces and speakers must be known</a:t>
            </a:r>
          </a:p>
          <a:p>
            <a:r>
              <a:rPr lang="en-US" sz="2400"/>
              <a:t>Post-hoc face and speaker labeling</a:t>
            </a:r>
          </a:p>
          <a:p>
            <a:r>
              <a:rPr lang="en-US" sz="2400"/>
              <a:t>Accuracy of integrated models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6FEC-DEE7-EFB0-DCE0-8F6792DC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03BA-7AA8-0CB9-EC1D-7E06E7C10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>
                <a:effectLst/>
              </a:rPr>
              <a:t>Barbieri, F., </a:t>
            </a:r>
            <a:r>
              <a:rPr lang="en-US" sz="1200" err="1">
                <a:effectLst/>
              </a:rPr>
              <a:t>Anke</a:t>
            </a:r>
            <a:r>
              <a:rPr lang="en-US" sz="1200">
                <a:effectLst/>
              </a:rPr>
              <a:t>, L. E., &amp; Camacho-</a:t>
            </a:r>
            <a:r>
              <a:rPr lang="en-US" sz="1200" err="1">
                <a:effectLst/>
              </a:rPr>
              <a:t>Collados</a:t>
            </a:r>
            <a:r>
              <a:rPr lang="en-US" sz="1200">
                <a:effectLst/>
              </a:rPr>
              <a:t>, J. (2022). XLM-T: Multilingual language models in twitter for sentiment analysis and beyond. </a:t>
            </a:r>
            <a:r>
              <a:rPr lang="en-US" sz="1200" i="1" err="1">
                <a:effectLst/>
              </a:rPr>
              <a:t>arXiv</a:t>
            </a:r>
            <a:r>
              <a:rPr lang="en-US" sz="1200">
                <a:effectLst/>
              </a:rPr>
              <a:t>. </a:t>
            </a:r>
            <a:r>
              <a:rPr lang="en-US" sz="120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https://doi.org/10.48550/arXiv.2104.12250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>
                <a:effectLst/>
              </a:rPr>
              <a:t>Barrett, L. F., </a:t>
            </a:r>
            <a:r>
              <a:rPr lang="en-US" sz="1200" err="1">
                <a:effectLst/>
              </a:rPr>
              <a:t>Adolphs</a:t>
            </a:r>
            <a:r>
              <a:rPr lang="en-US" sz="1200">
                <a:effectLst/>
              </a:rPr>
              <a:t>, R., </a:t>
            </a:r>
            <a:r>
              <a:rPr lang="en-US" sz="1200" err="1">
                <a:effectLst/>
              </a:rPr>
              <a:t>Marsella</a:t>
            </a:r>
            <a:r>
              <a:rPr lang="en-US" sz="1200">
                <a:effectLst/>
              </a:rPr>
              <a:t>, S., Martinez, A. M., &amp; Pollak, S. D. (2019). Emotional expressions reconsidered: Challenges to inferring emotion from human facial movements. </a:t>
            </a:r>
            <a:r>
              <a:rPr lang="en-US" sz="1200" i="1">
                <a:effectLst/>
              </a:rPr>
              <a:t>Psychological Science in the Public Interest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20</a:t>
            </a:r>
            <a:r>
              <a:rPr lang="en-US" sz="1200">
                <a:effectLst/>
              </a:rPr>
              <a:t>(1), 1–68. </a:t>
            </a:r>
            <a:r>
              <a:rPr lang="en-US" sz="120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https://doi.org/10.1177/1529100619832930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>
                <a:effectLst/>
              </a:rPr>
              <a:t>Bredin, H. (2023). </a:t>
            </a:r>
            <a:r>
              <a:rPr lang="en-US" sz="1200" err="1">
                <a:effectLst/>
              </a:rPr>
              <a:t>pyannote.audio</a:t>
            </a:r>
            <a:r>
              <a:rPr lang="en-US" sz="1200">
                <a:effectLst/>
              </a:rPr>
              <a:t> 2.1 speaker </a:t>
            </a:r>
            <a:r>
              <a:rPr lang="en-US" sz="1200" err="1">
                <a:effectLst/>
              </a:rPr>
              <a:t>diarization</a:t>
            </a:r>
            <a:r>
              <a:rPr lang="en-US" sz="1200">
                <a:effectLst/>
              </a:rPr>
              <a:t> pipeline: Principle, benchmark, and recipe. </a:t>
            </a:r>
            <a:r>
              <a:rPr lang="en-US" sz="1200" i="1" err="1">
                <a:effectLst/>
              </a:rPr>
              <a:t>Interspeech</a:t>
            </a:r>
            <a:r>
              <a:rPr lang="en-US" sz="1200" i="1">
                <a:effectLst/>
              </a:rPr>
              <a:t> 2023, 24th Annual Conference of the International Speech Communication Association</a:t>
            </a:r>
            <a:r>
              <a:rPr lang="en-US" sz="1200">
                <a:effectLst/>
              </a:rPr>
              <a:t>, 1983–1987. </a:t>
            </a:r>
            <a:r>
              <a:rPr lang="en-US" sz="120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https://doi.org/10.21437/Interspeech.2023-105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 err="1">
                <a:effectLst/>
              </a:rPr>
              <a:t>Esler</a:t>
            </a:r>
            <a:r>
              <a:rPr lang="en-US" sz="1200">
                <a:effectLst/>
              </a:rPr>
              <a:t>, T. (2023). </a:t>
            </a:r>
            <a:r>
              <a:rPr lang="en-US" sz="1200" i="1">
                <a:effectLst/>
              </a:rPr>
              <a:t>Face recognition using </a:t>
            </a:r>
            <a:r>
              <a:rPr lang="en-US" sz="1200" i="1" err="1">
                <a:effectLst/>
              </a:rPr>
              <a:t>Pytorch</a:t>
            </a:r>
            <a:r>
              <a:rPr lang="en-US" sz="1200">
                <a:effectLst/>
              </a:rPr>
              <a:t> [Computer software]. </a:t>
            </a:r>
            <a:r>
              <a:rPr lang="en-US" sz="120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https://github.com/timesler/facenet-pytorch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 err="1">
                <a:effectLst/>
              </a:rPr>
              <a:t>Eyben</a:t>
            </a:r>
            <a:r>
              <a:rPr lang="en-US" sz="1200">
                <a:effectLst/>
              </a:rPr>
              <a:t>, F., Scherer, K. R., Schuller, B. W., Sundberg, J., Andre, E., Busso, C., </a:t>
            </a:r>
            <a:r>
              <a:rPr lang="en-US" sz="1200" err="1">
                <a:effectLst/>
              </a:rPr>
              <a:t>Devillers</a:t>
            </a:r>
            <a:r>
              <a:rPr lang="en-US" sz="1200">
                <a:effectLst/>
              </a:rPr>
              <a:t>, L. Y., Epps, J., </a:t>
            </a:r>
            <a:r>
              <a:rPr lang="en-US" sz="1200" err="1">
                <a:effectLst/>
              </a:rPr>
              <a:t>Laukka</a:t>
            </a:r>
            <a:r>
              <a:rPr lang="en-US" sz="1200">
                <a:effectLst/>
              </a:rPr>
              <a:t>, P., Narayanan, S. S., &amp; Truong, K. P. (2016). The Geneva minimalistic acoustic parameter set (</a:t>
            </a:r>
            <a:r>
              <a:rPr lang="en-US" sz="1200" err="1">
                <a:effectLst/>
              </a:rPr>
              <a:t>GeMAPS</a:t>
            </a:r>
            <a:r>
              <a:rPr lang="en-US" sz="1200">
                <a:effectLst/>
              </a:rPr>
              <a:t>) for voice research and affective computing. </a:t>
            </a:r>
            <a:r>
              <a:rPr lang="en-US" sz="1200" i="1">
                <a:effectLst/>
              </a:rPr>
              <a:t>IEEE Transactions on Affective Computing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7</a:t>
            </a:r>
            <a:r>
              <a:rPr lang="en-US" sz="1200">
                <a:effectLst/>
              </a:rPr>
              <a:t>(2), 190–202. </a:t>
            </a:r>
            <a:r>
              <a:rPr lang="en-US" sz="12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https://doi.org/10.1109/TAFFC.2015.2457417</a:t>
            </a:r>
            <a:endParaRPr lang="en-US" sz="1200"/>
          </a:p>
          <a:p>
            <a:pPr marL="0" indent="0">
              <a:buNone/>
            </a:pPr>
            <a:r>
              <a:rPr lang="en-US" sz="1200">
                <a:effectLst/>
              </a:rPr>
              <a:t>Luo, C., Song, S., Xie, W., Shen, L., &amp; </a:t>
            </a:r>
            <a:r>
              <a:rPr lang="en-US" sz="1200" err="1">
                <a:effectLst/>
              </a:rPr>
              <a:t>Gunes</a:t>
            </a:r>
            <a:r>
              <a:rPr lang="en-US" sz="1200">
                <a:effectLst/>
              </a:rPr>
              <a:t>, H. (2022). Learning multi-dimensional edge feature-based au relation graph for facial action unit recognition. </a:t>
            </a:r>
            <a:r>
              <a:rPr lang="en-US" sz="1200" i="1">
                <a:effectLst/>
              </a:rPr>
              <a:t>Proceedings of the Thirty-First International Joint Conference on Artificial Intelligence</a:t>
            </a:r>
            <a:r>
              <a:rPr lang="en-US" sz="1200">
                <a:effectLst/>
              </a:rPr>
              <a:t>, 1239–1246. </a:t>
            </a:r>
            <a:r>
              <a:rPr lang="en-US" sz="1200"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https://doi.org/10.24963/ijcai.2022/173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>
                <a:effectLst/>
              </a:rPr>
              <a:t>Radford, A., Kim, J. W., Xu, T., Brockman, G., </a:t>
            </a:r>
            <a:r>
              <a:rPr lang="en-US" sz="1200" err="1">
                <a:effectLst/>
              </a:rPr>
              <a:t>Mcleavey</a:t>
            </a:r>
            <a:r>
              <a:rPr lang="en-US" sz="1200">
                <a:effectLst/>
              </a:rPr>
              <a:t>, C., &amp; </a:t>
            </a:r>
            <a:r>
              <a:rPr lang="en-US" sz="1200" err="1">
                <a:effectLst/>
              </a:rPr>
              <a:t>Sutskever</a:t>
            </a:r>
            <a:r>
              <a:rPr lang="en-US" sz="1200">
                <a:effectLst/>
              </a:rPr>
              <a:t>, I. (2023). Robust speech recognition via large-scale weak supervision. </a:t>
            </a:r>
            <a:r>
              <a:rPr lang="en-US" sz="1200" i="1">
                <a:effectLst/>
              </a:rPr>
              <a:t>Proceedings of the 40th International Conference on Machine Learning</a:t>
            </a:r>
            <a:r>
              <a:rPr lang="en-US" sz="1200">
                <a:effectLst/>
              </a:rPr>
              <a:t>, 28492–28518. </a:t>
            </a:r>
            <a:r>
              <a:rPr lang="en-US" sz="1200"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https://proceedings.mlr.press/v202/radford23a.html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 err="1">
                <a:effectLst/>
              </a:rPr>
              <a:t>Schroff</a:t>
            </a:r>
            <a:r>
              <a:rPr lang="en-US" sz="1200">
                <a:effectLst/>
              </a:rPr>
              <a:t>, F., </a:t>
            </a:r>
            <a:r>
              <a:rPr lang="en-US" sz="1200" err="1">
                <a:effectLst/>
              </a:rPr>
              <a:t>Kalenichenko</a:t>
            </a:r>
            <a:r>
              <a:rPr lang="en-US" sz="1200">
                <a:effectLst/>
              </a:rPr>
              <a:t>, D., &amp; Philbin, J. (2015). </a:t>
            </a:r>
            <a:r>
              <a:rPr lang="en-US" sz="1200" err="1">
                <a:effectLst/>
              </a:rPr>
              <a:t>FaceNet</a:t>
            </a:r>
            <a:r>
              <a:rPr lang="en-US" sz="1200">
                <a:effectLst/>
              </a:rPr>
              <a:t>: A unified embedding for face recognition and clustering. </a:t>
            </a:r>
            <a:r>
              <a:rPr lang="en-US" sz="1200" i="1">
                <a:effectLst/>
              </a:rPr>
              <a:t>2015 IEEE Conference on Computer Vision and Pattern Recognition (CVPR)</a:t>
            </a:r>
            <a:r>
              <a:rPr lang="en-US" sz="1200">
                <a:effectLst/>
              </a:rPr>
              <a:t>, 815–823. </a:t>
            </a:r>
            <a:r>
              <a:rPr lang="en-US" sz="1200"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https://doi.org/10.1109/CVPR.2015.7298682</a:t>
            </a:r>
            <a:endParaRPr lang="en-US" sz="1200">
              <a:effectLst/>
            </a:endParaRPr>
          </a:p>
          <a:p>
            <a:pPr marL="0" indent="0">
              <a:buNone/>
            </a:pPr>
            <a:r>
              <a:rPr lang="en-US" sz="1200">
                <a:effectLst/>
              </a:rPr>
              <a:t>Zhang, K., Zhang, Z., Li, Z., &amp; </a:t>
            </a:r>
            <a:r>
              <a:rPr lang="en-US" sz="1200" err="1">
                <a:effectLst/>
              </a:rPr>
              <a:t>Qiao</a:t>
            </a:r>
            <a:r>
              <a:rPr lang="en-US" sz="1200">
                <a:effectLst/>
              </a:rPr>
              <a:t>, Y. (2016). Joint face detection and alignment using multitask cascaded convolutional networks. </a:t>
            </a:r>
            <a:r>
              <a:rPr lang="en-US" sz="1200" i="1">
                <a:effectLst/>
              </a:rPr>
              <a:t>IEEE Signal Processing Letters</a:t>
            </a:r>
            <a:r>
              <a:rPr lang="en-US" sz="1200">
                <a:effectLst/>
              </a:rPr>
              <a:t>, </a:t>
            </a:r>
            <a:r>
              <a:rPr lang="en-US" sz="1200" i="1">
                <a:effectLst/>
              </a:rPr>
              <a:t>23</a:t>
            </a:r>
            <a:r>
              <a:rPr lang="en-US" sz="1200">
                <a:effectLst/>
              </a:rPr>
              <a:t>(10), 1499–1503. </a:t>
            </a:r>
            <a:r>
              <a:rPr lang="en-US" sz="1200"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50">
                <a:effectLst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doi.org/10.1109/LSP.2016.2603342</a:t>
            </a:r>
            <a:endParaRPr lang="en-US" sz="1050">
              <a:effectLst/>
            </a:endParaRPr>
          </a:p>
          <a:p>
            <a:pPr marL="0" indent="0">
              <a:buNone/>
            </a:pPr>
            <a:r>
              <a:rPr lang="en-US" sz="1400">
                <a:effectLst/>
                <a:hlinkClick r:id="rId11"/>
              </a:rPr>
              <a:t>://doi.org/10.1111/pops.12693</a:t>
            </a:r>
            <a:endParaRPr lang="en-US" sz="1400">
              <a:effectLst/>
            </a:endParaRPr>
          </a:p>
          <a:p>
            <a:pPr marL="0" indent="0"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637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889DB8-0673-DA09-C2F3-A88BDE55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69" y="1085737"/>
            <a:ext cx="3034539" cy="1325563"/>
          </a:xfrm>
        </p:spPr>
        <p:txBody>
          <a:bodyPr/>
          <a:lstStyle/>
          <a:p>
            <a:r>
              <a:rPr lang="en-US" sz="3200"/>
              <a:t>Check out the preprint!</a:t>
            </a:r>
            <a:endParaRPr lang="en-NL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7EF73-A0CB-2BA7-4DF4-E895696A4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https://github.com/mexca/mexca</a:t>
            </a:r>
            <a:endParaRPr lang="en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AB49B4-055D-6F39-7713-5B93E976D1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m.luken@esciencecenter.nl</a:t>
            </a:r>
            <a:endParaRPr lang="en-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FACF32-CE9B-DB5B-06CE-220268A3EC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b="0" i="0" u="sng">
                <a:solidFill>
                  <a:srgbClr val="000000"/>
                </a:solidFill>
                <a:effectLst/>
                <a:latin typeface="Nunito" pitchFamily="2" charset="0"/>
                <a:hlinkClick r:id="rId2"/>
              </a:rPr>
              <a:t>+31 20 460 4770</a:t>
            </a:r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936505-1515-506E-A85B-B85E7533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919" y="2615539"/>
            <a:ext cx="1950440" cy="19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05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7A480B-D6EE-3636-DCAE-0ED8F1328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/>
          <a:lstStyle/>
          <a:p>
            <a:r>
              <a:rPr lang="en-US"/>
              <a:t>MEXCA is open-source software </a:t>
            </a:r>
            <a:br>
              <a:rPr lang="en-US"/>
            </a:br>
            <a:r>
              <a:rPr lang="en-US"/>
              <a:t>– </a:t>
            </a:r>
            <a:br>
              <a:rPr lang="en-US"/>
            </a:br>
            <a:r>
              <a:rPr lang="en-US"/>
              <a:t>we are looking for contributors!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6783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FE89A4-A239-522F-6F7A-D1242F4D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8AF0E6-F81F-3831-F598-11FEB34B6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 algn="l">
              <a:buNone/>
            </a:pP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13:00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– </a:t>
            </a: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13:50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Introduction to MEXCA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13:50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– </a:t>
            </a: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14:00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Break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14:00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– 14</a:t>
            </a: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:30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MEXCA hands-on tutorial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14:30 – 14:45 Introduction German Federal Debates dataset</a:t>
            </a:r>
            <a:endParaRPr lang="en-US" sz="2400" b="0" i="0" dirty="0">
              <a:solidFill>
                <a:srgbClr val="242424"/>
              </a:solidFill>
              <a:effectLst/>
              <a:latin typeface="Calibri"/>
              <a:cs typeface="Calibri"/>
            </a:endParaRP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14:</a:t>
            </a:r>
            <a:r>
              <a:rPr lang="en-US" sz="2400" dirty="0">
                <a:solidFill>
                  <a:srgbClr val="242424"/>
                </a:solidFill>
                <a:latin typeface="Calibri"/>
                <a:cs typeface="Calibri"/>
              </a:rPr>
              <a:t>45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Calibri"/>
                <a:cs typeface="Calibri"/>
              </a:rPr>
              <a:t> – 15:00 Discussion and wrap up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52506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3421-7E87-E318-CF13-F654D17F6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German Federal </a:t>
            </a:r>
            <a:br>
              <a:rPr lang="en-US" dirty="0"/>
            </a:br>
            <a:r>
              <a:rPr lang="en-US" dirty="0"/>
              <a:t>Debates Dataset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45210-C05E-9FFC-F098-6B2EAA8B56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250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D2E68-E595-77FE-7318-D18517F2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Federal Debates Dataset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24C45A-48D1-6350-CE75-BED3B6744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Available on Hugging Face Hub: </a:t>
            </a: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https://tinyurl.com/german-debates</a:t>
            </a:r>
            <a:endParaRPr lang="en-US" sz="2400" dirty="0"/>
          </a:p>
          <a:p>
            <a:r>
              <a:rPr lang="en-US" sz="2400" dirty="0"/>
              <a:t>Output from MEXCA pipeline for 12 federal election debates from the years 2002 to 2021</a:t>
            </a:r>
          </a:p>
          <a:p>
            <a:r>
              <a:rPr lang="en-US" sz="2400" dirty="0"/>
              <a:t>Stored as 2 parquet files</a:t>
            </a:r>
          </a:p>
          <a:p>
            <a:r>
              <a:rPr lang="en-US" sz="2400" dirty="0"/>
              <a:t>Has “filename” column with debate identifier</a:t>
            </a:r>
          </a:p>
          <a:p>
            <a:r>
              <a:rPr lang="en-US" sz="2400" dirty="0"/>
              <a:t>Variables are documented in documentation of </a:t>
            </a:r>
            <a:r>
              <a:rPr lang="en-US" sz="2400" dirty="0" err="1"/>
              <a:t>mexca</a:t>
            </a:r>
            <a:r>
              <a:rPr lang="en-US" sz="2400" dirty="0"/>
              <a:t> package</a:t>
            </a:r>
          </a:p>
          <a:p>
            <a:r>
              <a:rPr lang="en-US" sz="2400" dirty="0"/>
              <a:t>Notebook for efficient loading and processing in Python: </a:t>
            </a: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https://tinyurl.com/data-loader-python</a:t>
            </a:r>
            <a:endParaRPr lang="en-US" sz="2400" dirty="0"/>
          </a:p>
          <a:p>
            <a:r>
              <a:rPr lang="en-US" sz="2400" dirty="0"/>
              <a:t>Script for efficient loading and processing in R: </a:t>
            </a: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https://tinyurl.com/data-loader-r</a:t>
            </a:r>
            <a:r>
              <a:rPr lang="en-US" sz="2400" dirty="0"/>
              <a:t> 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72650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2DF9-3F61-5EB1-F93C-8F5785C2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Federal Debates Dataset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9E48-2302-119A-0C54-C0215C69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Things to keep in mind:</a:t>
            </a:r>
          </a:p>
          <a:p>
            <a:r>
              <a:rPr lang="en-US" dirty="0"/>
              <a:t>Columns “</a:t>
            </a:r>
            <a:r>
              <a:rPr lang="en-US" dirty="0" err="1"/>
              <a:t>face_label</a:t>
            </a:r>
            <a:r>
              <a:rPr lang="en-US" dirty="0"/>
              <a:t>” and “</a:t>
            </a:r>
            <a:r>
              <a:rPr lang="en-US" dirty="0" err="1"/>
              <a:t>segment_speaker_label</a:t>
            </a:r>
            <a:r>
              <a:rPr lang="en-US" dirty="0"/>
              <a:t>” refer to different persons in different debates</a:t>
            </a:r>
          </a:p>
          <a:p>
            <a:r>
              <a:rPr lang="en-US" dirty="0"/>
              <a:t>Some facial action units are predicted with low accuracy</a:t>
            </a:r>
          </a:p>
          <a:p>
            <a:r>
              <a:rPr lang="en-US" dirty="0"/>
              <a:t>Many features are not normally distributed </a:t>
            </a:r>
            <a:r>
              <a:rPr lang="en-US" dirty="0">
                <a:sym typeface="Wingdings" panose="05000000000000000000" pitchFamily="2" charset="2"/>
              </a:rPr>
              <a:t> transformations</a:t>
            </a:r>
          </a:p>
          <a:p>
            <a:r>
              <a:rPr lang="en-US" dirty="0">
                <a:sym typeface="Wingdings" panose="05000000000000000000" pitchFamily="2" charset="2"/>
              </a:rPr>
              <a:t>Lots of missing data!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697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02DF9-3F61-5EB1-F93C-8F5785C2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Federal Debates Dataset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9E48-2302-119A-0C54-C0215C69D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Suggestions for analyses:</a:t>
            </a:r>
          </a:p>
          <a:p>
            <a:r>
              <a:rPr lang="en-US" dirty="0"/>
              <a:t>Look at structure of emotion expressions </a:t>
            </a:r>
            <a:r>
              <a:rPr lang="en-US" dirty="0">
                <a:sym typeface="Wingdings" panose="05000000000000000000" pitchFamily="2" charset="2"/>
              </a:rPr>
              <a:t> factor analysis, dimensionality reduction</a:t>
            </a:r>
          </a:p>
          <a:p>
            <a:r>
              <a:rPr lang="en-US" dirty="0">
                <a:sym typeface="Wingdings" panose="05000000000000000000" pitchFamily="2" charset="2"/>
              </a:rPr>
              <a:t>Look at differences between speakers</a:t>
            </a:r>
          </a:p>
          <a:p>
            <a:r>
              <a:rPr lang="en-US" dirty="0">
                <a:sym typeface="Wingdings" panose="05000000000000000000" pitchFamily="2" charset="2"/>
              </a:rPr>
              <a:t>Look at interactions between speakers</a:t>
            </a:r>
          </a:p>
          <a:p>
            <a:r>
              <a:rPr lang="en-US" dirty="0">
                <a:sym typeface="Wingdings" panose="05000000000000000000" pitchFamily="2" charset="2"/>
              </a:rPr>
              <a:t>Look at temporal dynamics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0370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7FC8-21B4-AA81-426C-DAD2DC094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22600-AB6C-DC49-713A-9DD5A4A8C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dirty="0">
              <a:cs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87662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2525"/>
            <a:ext cx="9144000" cy="2387600"/>
          </a:xfrm>
        </p:spPr>
        <p:txBody>
          <a:bodyPr/>
          <a:lstStyle/>
          <a:p>
            <a:br>
              <a:rPr lang="nl-NL" dirty="0"/>
            </a:br>
            <a:br>
              <a:rPr lang="nl-NL" dirty="0"/>
            </a:br>
            <a:r>
              <a:rPr lang="nl-NL" dirty="0" err="1"/>
              <a:t>Introduction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MEXCA</a:t>
            </a:r>
          </a:p>
        </p:txBody>
      </p:sp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F649EC93-D891-DC8E-052E-54D8407F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03" y="5676956"/>
            <a:ext cx="3850702" cy="523783"/>
          </a:xfrm>
          <a:prstGeom prst="rect">
            <a:avLst/>
          </a:prstGeom>
        </p:spPr>
      </p:pic>
      <p:pic>
        <p:nvPicPr>
          <p:cNvPr id="5" name="Picture 4" descr="Text, background pattern&#10;&#10;Description automatically generated">
            <a:extLst>
              <a:ext uri="{FF2B5EF4-FFF2-40B4-BE49-F238E27FC236}">
                <a16:creationId xmlns:a16="http://schemas.microsoft.com/office/drawing/2014/main" id="{FB5016DE-3127-3CB5-120A-23965D087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039" y="5706116"/>
            <a:ext cx="2351952" cy="494623"/>
          </a:xfrm>
          <a:prstGeom prst="rect">
            <a:avLst/>
          </a:prstGeom>
        </p:spPr>
      </p:pic>
      <p:pic>
        <p:nvPicPr>
          <p:cNvPr id="1025" name="Picture 1" descr="Dr. Kody Moodley">
            <a:extLst>
              <a:ext uri="{FF2B5EF4-FFF2-40B4-BE49-F238E27FC236}">
                <a16:creationId xmlns:a16="http://schemas.microsoft.com/office/drawing/2014/main" id="{05676C91-FCB7-604A-5F49-48BFE604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433397"/>
            <a:ext cx="1302398" cy="13023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7E92383-1665-C8DE-B417-10BEDA6F3C1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6057" y="-1422012"/>
            <a:ext cx="33971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Dr. Eva Viviani">
            <a:extLst>
              <a:ext uri="{FF2B5EF4-FFF2-40B4-BE49-F238E27FC236}">
                <a16:creationId xmlns:a16="http://schemas.microsoft.com/office/drawing/2014/main" id="{16D6E41F-1575-508D-F52C-544523B4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498" y="433397"/>
            <a:ext cx="1302398" cy="13023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A3EEDD21-814E-C8BE-64F2-9B43950A5D0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02498" y="-1638693"/>
            <a:ext cx="46962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NL" altLang="en-N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NL" altLang="en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Team | Department of Communication and Media Research | UZH">
            <a:extLst>
              <a:ext uri="{FF2B5EF4-FFF2-40B4-BE49-F238E27FC236}">
                <a16:creationId xmlns:a16="http://schemas.microsoft.com/office/drawing/2014/main" id="{A3FEE096-17B0-E9EC-7DA6-E4B933231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89"/>
          <a:stretch/>
        </p:blipFill>
        <p:spPr bwMode="auto">
          <a:xfrm>
            <a:off x="3638939" y="433397"/>
            <a:ext cx="1264298" cy="13023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BA7D-0AF3-794B-F9AC-7B392ECB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6A88-0B31-F168-260B-3F71DC1E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The need for automated multimodal emotion expression capture</a:t>
            </a:r>
          </a:p>
          <a:p>
            <a:r>
              <a:rPr lang="en-US" dirty="0"/>
              <a:t>The MEXCA pipeline</a:t>
            </a:r>
            <a:endParaRPr lang="en-US" dirty="0">
              <a:cs typeface="Assistant"/>
            </a:endParaRPr>
          </a:p>
          <a:p>
            <a:pPr lvl="1"/>
            <a:r>
              <a:rPr lang="en-US" dirty="0"/>
              <a:t>Facial modality</a:t>
            </a:r>
            <a:endParaRPr lang="en-US" dirty="0">
              <a:cs typeface="Assistant"/>
            </a:endParaRPr>
          </a:p>
          <a:p>
            <a:pPr lvl="1"/>
            <a:r>
              <a:rPr lang="en-US" dirty="0"/>
              <a:t>Voice modality</a:t>
            </a:r>
            <a:endParaRPr lang="en-US" dirty="0">
              <a:cs typeface="Assistant"/>
            </a:endParaRPr>
          </a:p>
          <a:p>
            <a:pPr lvl="1"/>
            <a:r>
              <a:rPr lang="en-US" dirty="0"/>
              <a:t>Speech/text modality</a:t>
            </a:r>
            <a:endParaRPr lang="en-US" dirty="0">
              <a:cs typeface="Assistant"/>
            </a:endParaRPr>
          </a:p>
          <a:p>
            <a:r>
              <a:rPr lang="en-US" dirty="0"/>
              <a:t>A short example</a:t>
            </a:r>
            <a:endParaRPr lang="en-US" dirty="0">
              <a:cs typeface="Assistant"/>
            </a:endParaRPr>
          </a:p>
          <a:p>
            <a:r>
              <a:rPr lang="en-US" dirty="0"/>
              <a:t>Conclusion</a:t>
            </a:r>
            <a:endParaRPr lang="en-US" dirty="0">
              <a:cs typeface="Assistan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2F434F-2539-40EF-88A8-18C4B8FA9C34}"/>
              </a:ext>
            </a:extLst>
          </p:cNvPr>
          <p:cNvSpPr txBox="1"/>
          <p:nvPr/>
        </p:nvSpPr>
        <p:spPr>
          <a:xfrm>
            <a:off x="5257800" y="5438299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effectLst/>
                <a:latin typeface="-apple-system"/>
              </a:rPr>
              <a:t>Lüken, M., Moodley, K., Viviani, E., Pipal, C., &amp; Schumacher, G. (2024, January 18). MEXCA - A simple and robust pipeline for capturing emotion expressions in faces, vocalization, and speech. </a:t>
            </a:r>
            <a:r>
              <a:rPr lang="en-US" sz="1400" b="0" i="1" err="1">
                <a:effectLst/>
                <a:latin typeface="-apple-system"/>
              </a:rPr>
              <a:t>PsyArXiv</a:t>
            </a:r>
            <a:r>
              <a:rPr lang="en-US" sz="1400" b="0" i="0">
                <a:effectLst/>
                <a:latin typeface="-apple-system"/>
              </a:rPr>
              <a:t>. </a:t>
            </a:r>
            <a:r>
              <a:rPr lang="en-US" sz="1400" b="0" i="0" u="sng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https://doi.org/10.31234/osf.io/56svb</a:t>
            </a:r>
            <a:endParaRPr lang="en-NL" sz="1400"/>
          </a:p>
        </p:txBody>
      </p:sp>
    </p:spTree>
    <p:extLst>
      <p:ext uri="{BB962C8B-B14F-4D97-AF65-F5344CB8AC3E}">
        <p14:creationId xmlns:p14="http://schemas.microsoft.com/office/powerpoint/2010/main" val="450536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B066-2146-41C8-4231-80F101D1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emotion expression capture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29C9-1161-B087-0B41-56519D6AA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6582" cy="4351338"/>
          </a:xfrm>
        </p:spPr>
        <p:txBody>
          <a:bodyPr/>
          <a:lstStyle/>
          <a:p>
            <a:r>
              <a:rPr lang="en-US" dirty="0"/>
              <a:t>Emotion expressions are variable and context-dependent</a:t>
            </a:r>
          </a:p>
          <a:p>
            <a:r>
              <a:rPr lang="en-US" dirty="0"/>
              <a:t>Unimodal measurement often not sufficient to identify emotional states</a:t>
            </a:r>
          </a:p>
          <a:p>
            <a:r>
              <a:rPr lang="en-US" dirty="0"/>
              <a:t>Differences between the lab and the “wild”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Robust and generalizable emotion research requires large multimodal data sets from different samples and contexts on a fine time-scale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045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B066-2146-41C8-4231-80F101D1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Automated emotion expression capture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29C9-1161-B087-0B41-56519D6AA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11988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Goal of MEXCA project: Develop a pipeline that</a:t>
            </a:r>
          </a:p>
          <a:p>
            <a:r>
              <a:rPr lang="en-US"/>
              <a:t>Identifies persons (speakers, faces) and transcribes speech to text</a:t>
            </a:r>
          </a:p>
          <a:p>
            <a:r>
              <a:rPr lang="en-US"/>
              <a:t>Captures emotion expressions from faces, voices, and speech content (no emotion label classification)</a:t>
            </a:r>
          </a:p>
          <a:p>
            <a:r>
              <a:rPr lang="en-US"/>
              <a:t>Is efficient, i.e., is fast, and can be used on larger scale</a:t>
            </a:r>
          </a:p>
          <a:p>
            <a:r>
              <a:rPr lang="en-US"/>
              <a:t>Is easy-to-use, i.e., easy installation/deployment, good defaults</a:t>
            </a:r>
            <a:endParaRPr lang="en-NL"/>
          </a:p>
          <a:p>
            <a:pPr marL="0" indent="0">
              <a:buNone/>
            </a:pPr>
            <a:endParaRPr lang="en-NL"/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2FCE20A-F1F6-3CA9-B4B7-E75D800DC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97" y="2613413"/>
            <a:ext cx="2692343" cy="21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10F4-3E27-728B-ABB0-C99686AB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MEXCA pipeline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9610-989B-80F1-1CC2-FF2A12CDD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4045" cy="4351338"/>
          </a:xfrm>
        </p:spPr>
        <p:txBody>
          <a:bodyPr/>
          <a:lstStyle/>
          <a:p>
            <a:r>
              <a:rPr lang="en-US"/>
              <a:t>Takes video as input</a:t>
            </a:r>
          </a:p>
          <a:p>
            <a:r>
              <a:rPr lang="en-US"/>
              <a:t>5 modular components can be combined into pipeline</a:t>
            </a:r>
          </a:p>
          <a:p>
            <a:r>
              <a:rPr lang="en-US"/>
              <a:t>Returns data frame with captured emotion expression features</a:t>
            </a:r>
            <a:endParaRPr lang="en-NL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6B14D69-B946-F003-EDDB-48AE2297A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27" y="484964"/>
            <a:ext cx="4303651" cy="612983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455F64-A7D5-3353-1529-5DF154783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425728"/>
              </p:ext>
            </p:extLst>
          </p:nvPr>
        </p:nvGraphicFramePr>
        <p:xfrm>
          <a:off x="1506834" y="4728770"/>
          <a:ext cx="4726776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1694">
                  <a:extLst>
                    <a:ext uri="{9D8B030D-6E8A-4147-A177-3AD203B41FA5}">
                      <a16:colId xmlns:a16="http://schemas.microsoft.com/office/drawing/2014/main" val="3693447700"/>
                    </a:ext>
                  </a:extLst>
                </a:gridCol>
                <a:gridCol w="1181694">
                  <a:extLst>
                    <a:ext uri="{9D8B030D-6E8A-4147-A177-3AD203B41FA5}">
                      <a16:colId xmlns:a16="http://schemas.microsoft.com/office/drawing/2014/main" val="1004135190"/>
                    </a:ext>
                  </a:extLst>
                </a:gridCol>
                <a:gridCol w="1181694">
                  <a:extLst>
                    <a:ext uri="{9D8B030D-6E8A-4147-A177-3AD203B41FA5}">
                      <a16:colId xmlns:a16="http://schemas.microsoft.com/office/drawing/2014/main" val="1528445369"/>
                    </a:ext>
                  </a:extLst>
                </a:gridCol>
                <a:gridCol w="1181694">
                  <a:extLst>
                    <a:ext uri="{9D8B030D-6E8A-4147-A177-3AD203B41FA5}">
                      <a16:colId xmlns:a16="http://schemas.microsoft.com/office/drawing/2014/main" val="2342295329"/>
                    </a:ext>
                  </a:extLst>
                </a:gridCol>
              </a:tblGrid>
              <a:tr h="35902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frame</a:t>
                      </a:r>
                      <a:endParaRPr lang="en-N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N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feature_1</a:t>
                      </a:r>
                      <a:endParaRPr lang="en-N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NL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60968"/>
                  </a:ext>
                </a:extLst>
              </a:tr>
              <a:tr h="359023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0.04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1.24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209191"/>
                  </a:ext>
                </a:extLst>
              </a:tr>
              <a:tr h="359023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0.08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1.35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237551"/>
                  </a:ext>
                </a:extLst>
              </a:tr>
              <a:tr h="359023"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NL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596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E561-862E-F8D0-94B5-940C3FDC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MEXCA pipeline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0DEF2-D167-3E77-9F53-8A78A9D30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err="1"/>
              <a:t>FaceExtractor</a:t>
            </a:r>
            <a:r>
              <a:rPr lang="en-US" sz="1800"/>
              <a:t>: Takes a video file as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/>
              <a:t>Detection</a:t>
            </a:r>
            <a:r>
              <a:rPr lang="en-US" sz="1800"/>
              <a:t>: Faces displayed in the video frames are detected with a pretrained MTCNN model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/>
              <a:t>Encoding</a:t>
            </a:r>
            <a:r>
              <a:rPr lang="en-US" sz="1800"/>
              <a:t>: Faces are extracted from the frames and encoded into an embedding space using InceptionResnetV1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/>
              <a:t>Identification</a:t>
            </a:r>
            <a:r>
              <a:rPr lang="en-US" sz="1800"/>
              <a:t>: IDs are assigned to faces by clustering the embeddings with spectral clustering (k-means)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1"/>
              <a:t>Extraction</a:t>
            </a:r>
            <a:r>
              <a:rPr lang="en-US" sz="1800"/>
              <a:t>: Facial features (landmarks, action units) are extracted from the faces using a graph neural network</a:t>
            </a:r>
            <a:endParaRPr lang="en-NL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BC848-A533-2628-6AA6-1B2BFE2F6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6" t="9033" r="8944" b="34967"/>
          <a:stretch/>
        </p:blipFill>
        <p:spPr>
          <a:xfrm>
            <a:off x="7141659" y="885260"/>
            <a:ext cx="4212141" cy="1880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A0944C-AC61-F480-62B6-A1C6FF674052}"/>
              </a:ext>
            </a:extLst>
          </p:cNvPr>
          <p:cNvSpPr/>
          <p:nvPr/>
        </p:nvSpPr>
        <p:spPr>
          <a:xfrm>
            <a:off x="7566414" y="885260"/>
            <a:ext cx="743319" cy="79294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81F336-071B-882F-1127-4D40881B883B}"/>
              </a:ext>
            </a:extLst>
          </p:cNvPr>
          <p:cNvSpPr/>
          <p:nvPr/>
        </p:nvSpPr>
        <p:spPr>
          <a:xfrm>
            <a:off x="8421820" y="1281730"/>
            <a:ext cx="495546" cy="5734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887FC6-D109-06DC-2AD0-07823550C3DC}"/>
              </a:ext>
            </a:extLst>
          </p:cNvPr>
          <p:cNvSpPr/>
          <p:nvPr/>
        </p:nvSpPr>
        <p:spPr>
          <a:xfrm>
            <a:off x="10585900" y="1333841"/>
            <a:ext cx="495546" cy="5734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0AEAEFD-56D4-7D11-3801-41A3AB8B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50" y="3063292"/>
            <a:ext cx="3062358" cy="22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885D71-1686-3920-3957-32D8EC2A2BA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7938074" y="1678200"/>
            <a:ext cx="619432" cy="2212258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38C0EF-7233-0861-0178-810CE50AC64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669593" y="1855181"/>
            <a:ext cx="578136" cy="26193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0592E6-A38A-AC3D-F25C-CCB4358D8D6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226040" y="1907292"/>
            <a:ext cx="607633" cy="278547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D3E3FD-1E6B-D3E8-745E-3006A8B4EF1E}"/>
              </a:ext>
            </a:extLst>
          </p:cNvPr>
          <p:cNvSpPr txBox="1"/>
          <p:nvPr/>
        </p:nvSpPr>
        <p:spPr>
          <a:xfrm>
            <a:off x="7001106" y="38245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Face 1</a:t>
            </a:r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28E8C-1634-766E-01BB-2E902AECB8FE}"/>
              </a:ext>
            </a:extLst>
          </p:cNvPr>
          <p:cNvSpPr txBox="1"/>
          <p:nvPr/>
        </p:nvSpPr>
        <p:spPr>
          <a:xfrm>
            <a:off x="8570335" y="51112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Face 2</a:t>
            </a:r>
            <a:endParaRPr lang="en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3CCCD-0509-580C-DD00-4E9EC375F21D}"/>
              </a:ext>
            </a:extLst>
          </p:cNvPr>
          <p:cNvSpPr txBox="1"/>
          <p:nvPr/>
        </p:nvSpPr>
        <p:spPr>
          <a:xfrm>
            <a:off x="10581772" y="463931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Face 3</a:t>
            </a:r>
            <a:endParaRPr lang="en-NL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0C898A80-75FC-604C-F64C-5EBBD0CE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33" y="4577583"/>
            <a:ext cx="1652057" cy="195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8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F4AB-D870-CFA6-D4B8-5A07B16E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MEXCA pipeline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3697-B4C2-EB30-4609-F196B6829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248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200" b="1" err="1"/>
              <a:t>SpeakerIdentifier</a:t>
            </a:r>
            <a:r>
              <a:rPr lang="en-US" sz="2200"/>
              <a:t>: Takes an audio file as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Segmentation</a:t>
            </a:r>
            <a:r>
              <a:rPr lang="en-US" sz="2200"/>
              <a:t>: Speech segments are detected using overlap-aware segmentation(this step includes voice activity detection)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Encoding</a:t>
            </a:r>
            <a:r>
              <a:rPr lang="en-US" sz="2200"/>
              <a:t>: Speaker embeddings are computed for each speech segment using ECAPA-TDNN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b="1"/>
              <a:t>Identification</a:t>
            </a:r>
            <a:r>
              <a:rPr lang="en-US" sz="2200"/>
              <a:t>: IDs are assigned to speech segments based on agglomerative clustering</a:t>
            </a:r>
            <a:endParaRPr lang="en-NL" sz="2200"/>
          </a:p>
        </p:txBody>
      </p:sp>
      <p:pic>
        <p:nvPicPr>
          <p:cNvPr id="5" name="Graphic 4" descr="Voice with solid fill">
            <a:extLst>
              <a:ext uri="{FF2B5EF4-FFF2-40B4-BE49-F238E27FC236}">
                <a16:creationId xmlns:a16="http://schemas.microsoft.com/office/drawing/2014/main" id="{08A11372-DCC8-49C6-50C8-C1E33D3F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0651" y="1690688"/>
            <a:ext cx="1047206" cy="1047206"/>
          </a:xfrm>
          <a:prstGeom prst="rect">
            <a:avLst/>
          </a:prstGeom>
        </p:spPr>
      </p:pic>
      <p:pic>
        <p:nvPicPr>
          <p:cNvPr id="6" name="Graphic 5" descr="Voice with solid fill">
            <a:extLst>
              <a:ext uri="{FF2B5EF4-FFF2-40B4-BE49-F238E27FC236}">
                <a16:creationId xmlns:a16="http://schemas.microsoft.com/office/drawing/2014/main" id="{33C97AB0-125E-1853-3ED5-A8CF79A28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7654" y="1690688"/>
            <a:ext cx="1047206" cy="1047206"/>
          </a:xfrm>
          <a:prstGeom prst="rect">
            <a:avLst/>
          </a:prstGeom>
        </p:spPr>
      </p:pic>
      <p:pic>
        <p:nvPicPr>
          <p:cNvPr id="7" name="Graphic 6" descr="Voice with solid fill">
            <a:extLst>
              <a:ext uri="{FF2B5EF4-FFF2-40B4-BE49-F238E27FC236}">
                <a16:creationId xmlns:a16="http://schemas.microsoft.com/office/drawing/2014/main" id="{D0467966-A4BC-961A-BD48-C21D36E22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4657" y="1690688"/>
            <a:ext cx="1047206" cy="1047206"/>
          </a:xfrm>
          <a:prstGeom prst="rect">
            <a:avLst/>
          </a:prstGeom>
        </p:spPr>
      </p:pic>
      <p:pic>
        <p:nvPicPr>
          <p:cNvPr id="8" name="Graphic 7" descr="Voice with solid fill">
            <a:extLst>
              <a:ext uri="{FF2B5EF4-FFF2-40B4-BE49-F238E27FC236}">
                <a16:creationId xmlns:a16="http://schemas.microsoft.com/office/drawing/2014/main" id="{C8FAF749-40F6-6D68-8332-DB872E4AEA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1660" y="1690688"/>
            <a:ext cx="1047206" cy="1047206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734C30F-3274-057C-A5AB-12F86421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820" y="3868720"/>
            <a:ext cx="3062358" cy="22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D390CD-2CB7-0DA2-F45B-E9F18BF76630}"/>
              </a:ext>
            </a:extLst>
          </p:cNvPr>
          <p:cNvSpPr txBox="1"/>
          <p:nvPr/>
        </p:nvSpPr>
        <p:spPr>
          <a:xfrm>
            <a:off x="6654472" y="4630005"/>
            <a:ext cx="115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Speaker 1</a:t>
            </a:r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30D94-7A38-E46E-2EC0-6C1396C8B84F}"/>
              </a:ext>
            </a:extLst>
          </p:cNvPr>
          <p:cNvSpPr txBox="1"/>
          <p:nvPr/>
        </p:nvSpPr>
        <p:spPr>
          <a:xfrm>
            <a:off x="8223701" y="5916706"/>
            <a:ext cx="1157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Speaker 2</a:t>
            </a:r>
            <a:endParaRPr lang="en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2C1E5E-1FA9-A685-FED3-33FAA8A8861C}"/>
              </a:ext>
            </a:extLst>
          </p:cNvPr>
          <p:cNvSpPr txBox="1"/>
          <p:nvPr/>
        </p:nvSpPr>
        <p:spPr>
          <a:xfrm>
            <a:off x="10478042" y="5444745"/>
            <a:ext cx="115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Speaker 3</a:t>
            </a:r>
            <a:endParaRPr lang="en-NL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15220A-3F8B-E3F8-7F56-2A5561C021AF}"/>
              </a:ext>
            </a:extLst>
          </p:cNvPr>
          <p:cNvCxnSpPr>
            <a:cxnSpLocks/>
          </p:cNvCxnSpPr>
          <p:nvPr/>
        </p:nvCxnSpPr>
        <p:spPr>
          <a:xfrm>
            <a:off x="7509879" y="2660609"/>
            <a:ext cx="943897" cy="2035277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AE500-BD2D-87B6-F479-792E4C559989}"/>
              </a:ext>
            </a:extLst>
          </p:cNvPr>
          <p:cNvCxnSpPr>
            <a:cxnSpLocks/>
          </p:cNvCxnSpPr>
          <p:nvPr/>
        </p:nvCxnSpPr>
        <p:spPr>
          <a:xfrm>
            <a:off x="8453776" y="2660609"/>
            <a:ext cx="690223" cy="26193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A0D1D-A673-E5ED-84CF-5928BF000357}"/>
              </a:ext>
            </a:extLst>
          </p:cNvPr>
          <p:cNvCxnSpPr>
            <a:cxnSpLocks/>
          </p:cNvCxnSpPr>
          <p:nvPr/>
        </p:nvCxnSpPr>
        <p:spPr>
          <a:xfrm flipH="1">
            <a:off x="10122310" y="2660609"/>
            <a:ext cx="290051" cy="283759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5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16" ma:contentTypeDescription="Create a new document." ma:contentTypeScope="" ma:versionID="d5d7d2bf4a134b776eeaf0d3f79e5e8e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972f85ab8906d8099f675232d10e92d7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9e49f80-fd85-4eb3-9fb5-881a5d1ce61b}" ma:internalName="TaxCatchAll" ma:showField="CatchAllData" ma:web="d524e8e6-9967-4aee-9f44-a119181d2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24e8e6-9967-4aee-9f44-a119181d2657" xsi:nil="true"/>
    <lcf76f155ced4ddcb4097134ff3c332f xmlns="6f35d0f1-6b87-42ba-ba3e-91c0d4d989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E607C3-0DCA-4A9B-9587-D0930EC010E0}">
  <ds:schemaRefs>
    <ds:schemaRef ds:uri="6f35d0f1-6b87-42ba-ba3e-91c0d4d98947"/>
    <ds:schemaRef ds:uri="d0ce14b4-296e-49b5-89d1-87b1b19d123a"/>
    <ds:schemaRef ds:uri="d524e8e6-9967-4aee-9f44-a119181d2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FF6FBF-B4F4-49AD-A88B-091F94ABFAFA}">
  <ds:schemaRefs>
    <ds:schemaRef ds:uri="6f35d0f1-6b87-42ba-ba3e-91c0d4d98947"/>
    <ds:schemaRef ds:uri="d524e8e6-9967-4aee-9f44-a119181d2657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</Words>
  <Application>Microsoft Office PowerPoint</Application>
  <PresentationFormat>Widescreen</PresentationFormat>
  <Paragraphs>147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Wingdings</vt:lpstr>
      <vt:lpstr>Assistant</vt:lpstr>
      <vt:lpstr>Calibri</vt:lpstr>
      <vt:lpstr>Nunito</vt:lpstr>
      <vt:lpstr>Arial</vt:lpstr>
      <vt:lpstr>Aptos</vt:lpstr>
      <vt:lpstr>Office Theme</vt:lpstr>
      <vt:lpstr>Multimodal Emotion Expression Capture Workshop</vt:lpstr>
      <vt:lpstr>Agenda</vt:lpstr>
      <vt:lpstr>  Introduction  to  MEXCA</vt:lpstr>
      <vt:lpstr>Overview</vt:lpstr>
      <vt:lpstr>Automated emotion expression capture</vt:lpstr>
      <vt:lpstr>Automated emotion expression capture</vt:lpstr>
      <vt:lpstr>The MEXCA pipeline</vt:lpstr>
      <vt:lpstr>The MEXCA pipeline</vt:lpstr>
      <vt:lpstr>The MEXCA pipeline</vt:lpstr>
      <vt:lpstr>The MEXCA pipeline</vt:lpstr>
      <vt:lpstr>Software</vt:lpstr>
      <vt:lpstr>A short example</vt:lpstr>
      <vt:lpstr>A short example</vt:lpstr>
      <vt:lpstr>A short example</vt:lpstr>
      <vt:lpstr>Applying MEXCA to large data sets</vt:lpstr>
      <vt:lpstr>Conclusion</vt:lpstr>
      <vt:lpstr>References</vt:lpstr>
      <vt:lpstr>Check out the preprint!</vt:lpstr>
      <vt:lpstr>MEXCA is open-source software  –  we are looking for contributors!</vt:lpstr>
      <vt:lpstr>German Federal  Debates Dataset</vt:lpstr>
      <vt:lpstr>German Federal Debates Dataset</vt:lpstr>
      <vt:lpstr>German Federal Debates Dataset</vt:lpstr>
      <vt:lpstr>German Federal Debates Dataset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Malte Luken</cp:lastModifiedBy>
  <cp:revision>78</cp:revision>
  <dcterms:created xsi:type="dcterms:W3CDTF">2021-07-14T12:30:17Z</dcterms:created>
  <dcterms:modified xsi:type="dcterms:W3CDTF">2024-06-13T13:46:33Z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  <property fmtid="{D5CDD505-2E9C-101B-9397-08002B2CF9AE}" pid="3" name="MediaServiceImageTags">
    <vt:lpwstr/>
  </property>
</Properties>
</file>